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8" r:id="rId6"/>
    <p:sldId id="257" r:id="rId7"/>
    <p:sldId id="263" r:id="rId8"/>
    <p:sldId id="265" r:id="rId9"/>
    <p:sldId id="258" r:id="rId10"/>
    <p:sldId id="259" r:id="rId11"/>
    <p:sldId id="262" r:id="rId12"/>
    <p:sldId id="269" r:id="rId13"/>
    <p:sldId id="267" r:id="rId14"/>
    <p:sldId id="260" r:id="rId15"/>
    <p:sldId id="277" r:id="rId16"/>
    <p:sldId id="26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EDA8149-F128-449D-8795-D87F5ED22B0E}">
          <p14:sldIdLst>
            <p14:sldId id="256"/>
            <p14:sldId id="278"/>
            <p14:sldId id="257"/>
            <p14:sldId id="263"/>
            <p14:sldId id="265"/>
            <p14:sldId id="258"/>
            <p14:sldId id="259"/>
            <p14:sldId id="262"/>
            <p14:sldId id="269"/>
            <p14:sldId id="267"/>
            <p14:sldId id="260"/>
            <p14:sldId id="277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D5047E"/>
    <a:srgbClr val="E51A11"/>
    <a:srgbClr val="FFC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03" autoAdjust="0"/>
  </p:normalViewPr>
  <p:slideViewPr>
    <p:cSldViewPr snapToGrid="0">
      <p:cViewPr varScale="1">
        <p:scale>
          <a:sx n="49" d="100"/>
          <a:sy n="49" d="100"/>
        </p:scale>
        <p:origin x="1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6669C-A627-4C76-BFE3-4F6467EDC429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33C3-28A8-4CAC-BD2C-90066CBB91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18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Workrooms</a:t>
            </a:r>
            <a:r>
              <a:rPr lang="fr-FR" dirty="0"/>
              <a:t> : permet le partage d’écran, de fichiers, application disponible sur le store </a:t>
            </a:r>
            <a:r>
              <a:rPr lang="fr-FR" dirty="0" err="1"/>
              <a:t>Occulus</a:t>
            </a:r>
            <a:endParaRPr lang="fr-FR" dirty="0"/>
          </a:p>
          <a:p>
            <a:r>
              <a:rPr lang="fr-FR" dirty="0"/>
              <a:t>BUGA : startup de formation et d’animation de workshop en présentielle, ont pris le virage VR suite à la crise Covid-19, interaction vocale uniquement pour le moment</a:t>
            </a:r>
          </a:p>
          <a:p>
            <a:r>
              <a:rPr lang="fr-FR" dirty="0"/>
              <a:t>Open </a:t>
            </a:r>
            <a:r>
              <a:rPr lang="fr-FR" dirty="0" err="1"/>
              <a:t>Mind</a:t>
            </a:r>
            <a:r>
              <a:rPr lang="fr-FR" dirty="0"/>
              <a:t> : Solution d’amélioration de soft </a:t>
            </a:r>
            <a:r>
              <a:rPr lang="fr-FR" dirty="0" err="1"/>
              <a:t>skills</a:t>
            </a:r>
            <a:r>
              <a:rPr lang="fr-FR" dirty="0"/>
              <a:t>, a été utilisée par des </a:t>
            </a:r>
            <a:r>
              <a:rPr lang="fr-FR" dirty="0" err="1"/>
              <a:t>executives</a:t>
            </a:r>
            <a:r>
              <a:rPr lang="fr-FR" dirty="0"/>
              <a:t> de Salesforce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68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914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licorne est une startup valorisée à plus d’un milliard de dollars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76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95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24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BNB Chain est aujourd’hui utilisé pour des petites transactions vu ses frais de transactions réduits comparé avec </a:t>
            </a:r>
            <a:r>
              <a:rPr lang="fr-FR" dirty="0" err="1"/>
              <a:t>Ethereum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58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Yann </a:t>
            </a:r>
            <a:r>
              <a:rPr lang="fr-FR" dirty="0" err="1"/>
              <a:t>LeCun</a:t>
            </a:r>
            <a:r>
              <a:rPr lang="fr-FR" dirty="0"/>
              <a:t> donne l’exemple de constructions d’échelles de plus en plus longues pour aller à la lune</a:t>
            </a:r>
          </a:p>
          <a:p>
            <a:r>
              <a:rPr lang="fr-FR" dirty="0"/>
              <a:t>Yann exprime ici un avis personnel, d’autres experts pense qu’au contraires les très grands modèles de </a:t>
            </a:r>
            <a:r>
              <a:rPr lang="fr-FR" dirty="0" err="1"/>
              <a:t>language</a:t>
            </a:r>
            <a:r>
              <a:rPr lang="fr-FR" dirty="0"/>
              <a:t> pourrait apprendre une certaine logique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85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48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35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691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F33C3-28A8-4CAC-BD2C-90066CBB91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1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A897A-3CDD-4AEE-BA2A-C649E5AD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4206FE-CEB4-441B-BC27-EF2E707CC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2398FF-690E-4991-BAE9-B1270725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2E9167-212B-4A5B-B18E-977ACB2C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FE966F-6C89-47E9-92DE-3B2726B0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60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FA1FB-1544-481F-BD18-3D8D4976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9BA6B5-5BCA-4EE2-AC93-EA2FD138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13889C-4CD8-40EF-AADA-E116639AD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E6714F-3F9F-4CC9-B0A3-6CB3961B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856B0-0092-4815-8FB3-0512DCDD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09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BD2FC-A7B3-4DB0-B656-C6D2D25E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4C2CB-7E30-45F2-9B81-53E3C349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6EF39C-7C86-40C0-AED8-49843A57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6AB7D9-9CB7-444F-BED4-1789CCDB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4AC448-85C2-4FBC-B562-386C7E92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89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F07B2-0179-44F5-B3BD-9AE895E8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F25FA2-E35D-425A-AEF3-A1AC53FEF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260000"/>
            <a:ext cx="5580000" cy="486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16B7B6-8427-437E-8B1E-602B9ADB2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000" y="1259999"/>
            <a:ext cx="5580000" cy="48600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332436-83B5-4CF9-B2F9-C23D5941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C33AF1-499A-4C8C-89CD-A107D9F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2974D8-9B01-43EC-9380-02D389F4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36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26225-4538-44F3-BE7B-D3E01554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73" y="136525"/>
            <a:ext cx="11519453" cy="72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175068-011F-4E9F-903C-42AA3966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5D204C-ECE2-4B9F-B6EE-25FDB7AB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B7EF1F-90D8-4902-BA11-FB02E47B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83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4E33CA-A9B0-4FC7-B135-884BF83B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0FA3-A5E5-42E2-890B-6C46704006E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7B42F1-61FB-4CDA-91F9-5C696B18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CA6968-DB6E-47CE-8BBE-504017CD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1D85-B45D-4F69-AB25-7DFB3AC3D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54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E1C2B5-51DF-4A82-AADC-FA21AD0F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DD9303-5A19-44F0-9784-91944A54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999" y="1260000"/>
            <a:ext cx="11519999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17D95F-55AF-4557-A8C7-B36C2D9A5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000" y="63104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6F970FA3-A5E5-42E2-890B-6C46704006E0}" type="datetimeFigureOut">
              <a:rPr lang="fr-FR" smtClean="0"/>
              <a:pPr/>
              <a:t>23/06/2022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DBE949-E2A8-40A7-89D8-808DB4A07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046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FB00A-D28F-4FB9-A46F-6B302697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800" y="631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43EF1D85-B45D-4F69-AB25-7DFB3AC3D11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7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etch.metademolab.com/" TargetMode="Externa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BC93552A-AAB1-4299-B62E-DAD43598D1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4000" dirty="0"/>
              <a:t>Restitution</a:t>
            </a:r>
            <a:endParaRPr lang="fr-FR" dirty="0"/>
          </a:p>
        </p:txBody>
      </p:sp>
      <p:pic>
        <p:nvPicPr>
          <p:cNvPr id="1028" name="Picture 4" descr="Viva Technology 2022">
            <a:extLst>
              <a:ext uri="{FF2B5EF4-FFF2-40B4-BE49-F238E27FC236}">
                <a16:creationId xmlns:a16="http://schemas.microsoft.com/office/drawing/2014/main" id="{A1B104CB-4599-4D68-A3C2-4A5A312FC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60475"/>
            <a:ext cx="76200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6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3D2CD-5FB8-4290-AB19-6522522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tech au service des talents</a:t>
            </a:r>
          </a:p>
        </p:txBody>
      </p:sp>
      <p:pic>
        <p:nvPicPr>
          <p:cNvPr id="4102" name="Picture 6" descr="Fidéliser les talents">
            <a:extLst>
              <a:ext uri="{FF2B5EF4-FFF2-40B4-BE49-F238E27FC236}">
                <a16:creationId xmlns:a16="http://schemas.microsoft.com/office/drawing/2014/main" id="{CB574394-4D0C-4EC1-8D73-0807496B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" y="1200757"/>
            <a:ext cx="2160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2FB75DA-4649-49BD-B223-70F641A3E263}"/>
              </a:ext>
            </a:extLst>
          </p:cNvPr>
          <p:cNvSpPr txBox="1"/>
          <p:nvPr/>
        </p:nvSpPr>
        <p:spPr>
          <a:xfrm>
            <a:off x="336000" y="2001552"/>
            <a:ext cx="2520000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Une plateforme engageante pour le développement de carrière des talents interne en leur recommandant des formations et/ou des postes adaptés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1814C-B7EF-49C1-8D58-C0DD8A086D2D}"/>
              </a:ext>
            </a:extLst>
          </p:cNvPr>
          <p:cNvSpPr txBox="1"/>
          <p:nvPr/>
        </p:nvSpPr>
        <p:spPr>
          <a:xfrm>
            <a:off x="3336000" y="2001552"/>
            <a:ext cx="252000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Startup française qui accompagnent les entreprises afin d’améliorer le bien être des collaborateurs, via la tech, mais aussi grâce à des thérapeutes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3F3BF-ECED-46BD-B447-1C3C3E0ABC52}"/>
              </a:ext>
            </a:extLst>
          </p:cNvPr>
          <p:cNvSpPr/>
          <p:nvPr/>
        </p:nvSpPr>
        <p:spPr>
          <a:xfrm>
            <a:off x="336000" y="4325985"/>
            <a:ext cx="11520000" cy="1000093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La recherche des talents étant omniprésente à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Vivatech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. Toutes les grandes entreprises avaient un stand « 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Join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us » avec plus d’une vingtaine de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talks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sur la recherche, le développement et la conservation des talents animés, entre autres, par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42F598-962C-4876-9AEF-582278621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667"/>
          <a:stretch/>
        </p:blipFill>
        <p:spPr>
          <a:xfrm>
            <a:off x="6667312" y="5434556"/>
            <a:ext cx="1857375" cy="11715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7468353-3B46-4B7E-96F5-083BDDB51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211" y="5339141"/>
            <a:ext cx="1933575" cy="14954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41492D5-8506-42BA-BA0D-D6216121A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666" y="902971"/>
            <a:ext cx="1340668" cy="117157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B1F1166-D0AA-43C2-AFAC-B80571D23B03}"/>
              </a:ext>
            </a:extLst>
          </p:cNvPr>
          <p:cNvSpPr txBox="1"/>
          <p:nvPr/>
        </p:nvSpPr>
        <p:spPr>
          <a:xfrm>
            <a:off x="9336000" y="2001552"/>
            <a:ext cx="2520000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Institution française qui regroupe plus de 300 startups qui opèrent et innovent dans le monde des RH et du future of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work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18E6E7F-BD00-494A-8AA3-BA95FF778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7337" y="1341120"/>
            <a:ext cx="1457325" cy="29527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DF3FBC5-D31D-45F3-A943-06C77F99FE5C}"/>
              </a:ext>
            </a:extLst>
          </p:cNvPr>
          <p:cNvSpPr txBox="1"/>
          <p:nvPr/>
        </p:nvSpPr>
        <p:spPr>
          <a:xfrm>
            <a:off x="6336000" y="2001552"/>
            <a:ext cx="2520000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Partenaire spécialisé dans la recherche des talents rares qu’il met à la disposition des entreprises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worldwide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. Des ressources qui sont affectées généralement à distance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A66DD8-9969-40B6-B74D-355DF407A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227" y="902971"/>
            <a:ext cx="2009775" cy="1171575"/>
          </a:xfrm>
          <a:prstGeom prst="rect">
            <a:avLst/>
          </a:prstGeom>
        </p:spPr>
      </p:pic>
      <p:pic>
        <p:nvPicPr>
          <p:cNvPr id="22" name="Picture 2" descr="Vivatech 2022 Logos">
            <a:extLst>
              <a:ext uri="{FF2B5EF4-FFF2-40B4-BE49-F238E27FC236}">
                <a16:creationId xmlns:a16="http://schemas.microsoft.com/office/drawing/2014/main" id="{EBA26F52-EC6C-4DA9-9829-77438333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54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D688A-04BB-4ADE-A316-3D2CCF1A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AfricaTech</a:t>
            </a:r>
            <a:r>
              <a:rPr lang="fr-FR" dirty="0"/>
              <a:t> Awards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CB8F4F-9BE5-4C12-97A5-9BFE9DB77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1" b="32198"/>
          <a:stretch/>
        </p:blipFill>
        <p:spPr bwMode="auto">
          <a:xfrm>
            <a:off x="1373233" y="1382948"/>
            <a:ext cx="2247900" cy="5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4008A9-C543-4D97-B782-48AB7A33F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1" b="32198"/>
          <a:stretch/>
        </p:blipFill>
        <p:spPr bwMode="auto">
          <a:xfrm>
            <a:off x="4972050" y="1382947"/>
            <a:ext cx="2247900" cy="5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ABE7E92-FDEF-4A53-8927-9CF9BFD56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1" b="25222"/>
          <a:stretch/>
        </p:blipFill>
        <p:spPr bwMode="auto">
          <a:xfrm>
            <a:off x="8570867" y="1382947"/>
            <a:ext cx="2247900" cy="61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F72B43A-52B6-4C7C-A6A3-3B9282B81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3" b="29230"/>
          <a:stretch/>
        </p:blipFill>
        <p:spPr bwMode="auto">
          <a:xfrm>
            <a:off x="2815590" y="4206240"/>
            <a:ext cx="2247900" cy="6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2CB639-02C5-44B4-A2BD-09B315D30F23}"/>
              </a:ext>
            </a:extLst>
          </p:cNvPr>
          <p:cNvSpPr txBox="1"/>
          <p:nvPr/>
        </p:nvSpPr>
        <p:spPr>
          <a:xfrm>
            <a:off x="1059180" y="2000432"/>
            <a:ext cx="2880000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Un SaaS de distribution omnicanale, de gestion et d’analyse de contrats d’assurance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99A71EF-D879-4C43-A5E6-75351793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72" y="3751217"/>
            <a:ext cx="2247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04F1961-8C1C-4248-836E-2E9E50A78EA2}"/>
              </a:ext>
            </a:extLst>
          </p:cNvPr>
          <p:cNvSpPr txBox="1"/>
          <p:nvPr/>
        </p:nvSpPr>
        <p:spPr>
          <a:xfrm>
            <a:off x="6824523" y="4872447"/>
            <a:ext cx="288000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Startup de recyclage des déchets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électrniques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56CC41-4EC7-4709-B549-937E3485377A}"/>
              </a:ext>
            </a:extLst>
          </p:cNvPr>
          <p:cNvSpPr txBox="1"/>
          <p:nvPr/>
        </p:nvSpPr>
        <p:spPr>
          <a:xfrm>
            <a:off x="2509105" y="4872446"/>
            <a:ext cx="2880000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Plateforme d’accès aux pharmacies les plus proche permettant un suivi de la prise des médicaments et des renouvellements automatiques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6E0E02-DB52-4501-BEE0-0B1E960F0293}"/>
              </a:ext>
            </a:extLst>
          </p:cNvPr>
          <p:cNvSpPr txBox="1"/>
          <p:nvPr/>
        </p:nvSpPr>
        <p:spPr>
          <a:xfrm>
            <a:off x="4669063" y="1998662"/>
            <a:ext cx="2880000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Startup permettant aux commerçant de se provisionner et d’avoir accès à des crédits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ABD73A7-15EF-4F58-86B5-6CCFB5A5B339}"/>
              </a:ext>
            </a:extLst>
          </p:cNvPr>
          <p:cNvSpPr txBox="1"/>
          <p:nvPr/>
        </p:nvSpPr>
        <p:spPr>
          <a:xfrm>
            <a:off x="8252820" y="1998661"/>
            <a:ext cx="2880000" cy="10772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Startup offrant une API permettant des produits financiers aux employés précaires</a:t>
            </a:r>
          </a:p>
        </p:txBody>
      </p:sp>
      <p:pic>
        <p:nvPicPr>
          <p:cNvPr id="5134" name="Picture 14" descr="Crown - Free fashion icons">
            <a:extLst>
              <a:ext uri="{FF2B5EF4-FFF2-40B4-BE49-F238E27FC236}">
                <a16:creationId xmlns:a16="http://schemas.microsoft.com/office/drawing/2014/main" id="{4B70CBC9-F913-4FE7-A4F3-45604B6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84">
            <a:off x="3519154" y="12334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rown - Free fashion icons">
            <a:extLst>
              <a:ext uri="{FF2B5EF4-FFF2-40B4-BE49-F238E27FC236}">
                <a16:creationId xmlns:a16="http://schemas.microsoft.com/office/drawing/2014/main" id="{B8489A26-EFFC-4D8E-93D8-6033194F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84">
            <a:off x="4965447" y="412423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Crown - Free fashion icons">
            <a:extLst>
              <a:ext uri="{FF2B5EF4-FFF2-40B4-BE49-F238E27FC236}">
                <a16:creationId xmlns:a16="http://schemas.microsoft.com/office/drawing/2014/main" id="{990A22A1-02EA-423C-A3DE-087FC9BE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184">
            <a:off x="9274770" y="41046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FDA0EE7-29E8-445F-B0C4-480E728B1758}"/>
              </a:ext>
            </a:extLst>
          </p:cNvPr>
          <p:cNvSpPr txBox="1"/>
          <p:nvPr/>
        </p:nvSpPr>
        <p:spPr>
          <a:xfrm>
            <a:off x="1913932" y="3821050"/>
            <a:ext cx="144992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i="1" dirty="0">
                <a:latin typeface="Poppins" panose="00000500000000000000" pitchFamily="2" charset="0"/>
                <a:cs typeface="Poppins" panose="00000500000000000000" pitchFamily="2" charset="0"/>
              </a:rPr>
              <a:t>Santé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E33391D-8BB6-4F23-A3E2-6879B96D55F5}"/>
              </a:ext>
            </a:extLst>
          </p:cNvPr>
          <p:cNvSpPr txBox="1"/>
          <p:nvPr/>
        </p:nvSpPr>
        <p:spPr>
          <a:xfrm>
            <a:off x="6249771" y="3808861"/>
            <a:ext cx="144992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i="1" dirty="0">
                <a:latin typeface="Poppins" panose="00000500000000000000" pitchFamily="2" charset="0"/>
                <a:cs typeface="Poppins" panose="00000500000000000000" pitchFamily="2" charset="0"/>
              </a:rPr>
              <a:t>Climat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963D89-8DCE-4900-85BD-A3EF5A46E3EE}"/>
              </a:ext>
            </a:extLst>
          </p:cNvPr>
          <p:cNvSpPr txBox="1"/>
          <p:nvPr/>
        </p:nvSpPr>
        <p:spPr>
          <a:xfrm>
            <a:off x="478451" y="930338"/>
            <a:ext cx="144992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1600" i="1" dirty="0">
                <a:latin typeface="Poppins" panose="00000500000000000000" pitchFamily="2" charset="0"/>
                <a:cs typeface="Poppins" panose="00000500000000000000" pitchFamily="2" charset="0"/>
              </a:rPr>
              <a:t>Finance</a:t>
            </a:r>
          </a:p>
        </p:txBody>
      </p:sp>
      <p:pic>
        <p:nvPicPr>
          <p:cNvPr id="19" name="Picture 2" descr="Vivatech 2022 Logos">
            <a:extLst>
              <a:ext uri="{FF2B5EF4-FFF2-40B4-BE49-F238E27FC236}">
                <a16:creationId xmlns:a16="http://schemas.microsoft.com/office/drawing/2014/main" id="{F8951118-03EA-45A8-87D7-974C0093A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0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3759D6-5645-4735-B1DD-851364CA8025}"/>
              </a:ext>
            </a:extLst>
          </p:cNvPr>
          <p:cNvSpPr/>
          <p:nvPr/>
        </p:nvSpPr>
        <p:spPr>
          <a:xfrm>
            <a:off x="0" y="5770253"/>
            <a:ext cx="12192000" cy="1087747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Les grands acteurs financiers étaient présents avec un écosystème de startups qui opèrent dans tous les secteurs pas uniquement le secteur financier. Un modèle à suivre ?</a:t>
            </a:r>
            <a:endParaRPr lang="fr-FR" sz="2000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0D6612-52CD-47BE-AB04-CAA83058D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7" r="15846" b="25615"/>
          <a:stretch/>
        </p:blipFill>
        <p:spPr>
          <a:xfrm>
            <a:off x="336000" y="1275270"/>
            <a:ext cx="5228716" cy="3347804"/>
          </a:xfrm>
          <a:prstGeom prst="rect">
            <a:avLst/>
          </a:prstGeom>
        </p:spPr>
      </p:pic>
      <p:pic>
        <p:nvPicPr>
          <p:cNvPr id="14" name="Picture 2" descr="Afficher l’image source">
            <a:extLst>
              <a:ext uri="{FF2B5EF4-FFF2-40B4-BE49-F238E27FC236}">
                <a16:creationId xmlns:a16="http://schemas.microsoft.com/office/drawing/2014/main" id="{CE0881ED-8EB6-40E4-B63F-6CD16641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" b="-373"/>
          <a:stretch/>
        </p:blipFill>
        <p:spPr bwMode="auto">
          <a:xfrm>
            <a:off x="6793321" y="901831"/>
            <a:ext cx="3613415" cy="20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C55EDE-48C7-4958-B853-EEE8E7805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603" y="3282306"/>
            <a:ext cx="5576397" cy="2313484"/>
          </a:xfrm>
          <a:prstGeom prst="rect">
            <a:avLst/>
          </a:prstGeom>
        </p:spPr>
      </p:pic>
      <p:pic>
        <p:nvPicPr>
          <p:cNvPr id="11" name="Picture 2" descr="Vivatech 2022 Logos">
            <a:extLst>
              <a:ext uri="{FF2B5EF4-FFF2-40B4-BE49-F238E27FC236}">
                <a16:creationId xmlns:a16="http://schemas.microsoft.com/office/drawing/2014/main" id="{323ED919-8EE8-4048-917F-CA2AC41B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4FC77E0-03A8-44E2-9C13-A78ABB3E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Des écosystèmes d’innovation autour des grands groupes</a:t>
            </a:r>
          </a:p>
        </p:txBody>
      </p:sp>
    </p:spTree>
    <p:extLst>
      <p:ext uri="{BB962C8B-B14F-4D97-AF65-F5344CB8AC3E}">
        <p14:creationId xmlns:p14="http://schemas.microsoft.com/office/powerpoint/2010/main" val="99598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CED09-ED8C-469D-8042-87EF872B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Divers</a:t>
            </a:r>
          </a:p>
        </p:txBody>
      </p:sp>
      <p:pic>
        <p:nvPicPr>
          <p:cNvPr id="6146" name="Picture 2" descr="Biopod">
            <a:extLst>
              <a:ext uri="{FF2B5EF4-FFF2-40B4-BE49-F238E27FC236}">
                <a16:creationId xmlns:a16="http://schemas.microsoft.com/office/drawing/2014/main" id="{24A44F7C-271E-4640-B094-858D6BD8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83" y="126271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D7F3E0-9889-47D1-8AB8-94FDBEBCFD21}"/>
              </a:ext>
            </a:extLst>
          </p:cNvPr>
          <p:cNvSpPr txBox="1"/>
          <p:nvPr/>
        </p:nvSpPr>
        <p:spPr>
          <a:xfrm>
            <a:off x="8132129" y="2717059"/>
            <a:ext cx="28575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Interstellar</a:t>
            </a:r>
            <a:r>
              <a:rPr lang="fr-FR" sz="2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Labs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065500-A90C-4BAA-AF67-1BF1BF683636}"/>
              </a:ext>
            </a:extLst>
          </p:cNvPr>
          <p:cNvSpPr txBox="1"/>
          <p:nvPr/>
        </p:nvSpPr>
        <p:spPr>
          <a:xfrm>
            <a:off x="7556565" y="3146922"/>
            <a:ext cx="397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Optimiser l’agriculture sur terre et préparer les fermes de l’espace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4AF7AA3-45D5-4ED2-9AF3-B0DD86213F32}"/>
              </a:ext>
            </a:extLst>
          </p:cNvPr>
          <p:cNvSpPr txBox="1"/>
          <p:nvPr/>
        </p:nvSpPr>
        <p:spPr>
          <a:xfrm>
            <a:off x="688498" y="3151321"/>
            <a:ext cx="39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Macron annonce un objectif de </a:t>
            </a:r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100 licornes à l’horizon 2030</a:t>
            </a: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, dont 25 vertes, la France en compte déjà 27</a:t>
            </a:r>
          </a:p>
        </p:txBody>
      </p:sp>
      <p:pic>
        <p:nvPicPr>
          <p:cNvPr id="6148" name="Picture 4" descr="French Tech Tremplin - French Tech Bordeaux">
            <a:extLst>
              <a:ext uri="{FF2B5EF4-FFF2-40B4-BE49-F238E27FC236}">
                <a16:creationId xmlns:a16="http://schemas.microsoft.com/office/drawing/2014/main" id="{C442CE88-10AD-4AF1-88C0-E6B09192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45" y="1422910"/>
            <a:ext cx="163487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E13DF71-6696-4534-BDD4-7EEA252539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716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26EA7DE-58BB-415D-AD8F-3D8E71434FC0}"/>
              </a:ext>
            </a:extLst>
          </p:cNvPr>
          <p:cNvSpPr txBox="1"/>
          <p:nvPr/>
        </p:nvSpPr>
        <p:spPr>
          <a:xfrm>
            <a:off x="3757237" y="5721081"/>
            <a:ext cx="4695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  <a:hlinkClick r:id="rId6"/>
              </a:rPr>
              <a:t>https://sketch.metademolab.com/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8E7D1AD-2C61-4C1B-A0B0-B7B5C16F60BE}"/>
              </a:ext>
            </a:extLst>
          </p:cNvPr>
          <p:cNvSpPr txBox="1"/>
          <p:nvPr/>
        </p:nvSpPr>
        <p:spPr>
          <a:xfrm>
            <a:off x="3588306" y="5330643"/>
            <a:ext cx="5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Animer vos dessins grâce à l’IA !</a:t>
            </a:r>
          </a:p>
        </p:txBody>
      </p:sp>
      <p:pic>
        <p:nvPicPr>
          <p:cNvPr id="11" name="Picture 2" descr="Vivatech 2022 Logos">
            <a:extLst>
              <a:ext uri="{FF2B5EF4-FFF2-40B4-BE49-F238E27FC236}">
                <a16:creationId xmlns:a16="http://schemas.microsoft.com/office/drawing/2014/main" id="{6A612FAD-4065-4F5A-B9F8-AC732BA4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02E0BC89-D48E-4391-B1A9-B06B816D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720000"/>
          </a:xfrm>
        </p:spPr>
        <p:txBody>
          <a:bodyPr/>
          <a:lstStyle/>
          <a:p>
            <a:r>
              <a:rPr lang="fr-FR" dirty="0"/>
              <a:t>L’événement en chiffres</a:t>
            </a:r>
          </a:p>
        </p:txBody>
      </p:sp>
      <p:pic>
        <p:nvPicPr>
          <p:cNvPr id="7" name="Picture 2" descr="Vivatech 2022 Logos">
            <a:extLst>
              <a:ext uri="{FF2B5EF4-FFF2-40B4-BE49-F238E27FC236}">
                <a16:creationId xmlns:a16="http://schemas.microsoft.com/office/drawing/2014/main" id="{F49D56AF-585B-4DCD-9BF1-C46E0AC1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F7DE03-7520-4AE3-B779-DD057401EB0B}"/>
              </a:ext>
            </a:extLst>
          </p:cNvPr>
          <p:cNvSpPr/>
          <p:nvPr/>
        </p:nvSpPr>
        <p:spPr>
          <a:xfrm>
            <a:off x="349063" y="1635760"/>
            <a:ext cx="11557000" cy="43815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0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3" name="Tableau 5">
            <a:extLst>
              <a:ext uri="{FF2B5EF4-FFF2-40B4-BE49-F238E27FC236}">
                <a16:creationId xmlns:a16="http://schemas.microsoft.com/office/drawing/2014/main" id="{D12E33C5-E08B-47D1-B39E-BDB1ECDB5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55818"/>
              </p:ext>
            </p:extLst>
          </p:nvPr>
        </p:nvGraphicFramePr>
        <p:xfrm>
          <a:off x="349063" y="1635760"/>
          <a:ext cx="11556999" cy="438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333">
                  <a:extLst>
                    <a:ext uri="{9D8B030D-6E8A-4147-A177-3AD203B41FA5}">
                      <a16:colId xmlns:a16="http://schemas.microsoft.com/office/drawing/2014/main" val="75518870"/>
                    </a:ext>
                  </a:extLst>
                </a:gridCol>
                <a:gridCol w="3852333">
                  <a:extLst>
                    <a:ext uri="{9D8B030D-6E8A-4147-A177-3AD203B41FA5}">
                      <a16:colId xmlns:a16="http://schemas.microsoft.com/office/drawing/2014/main" val="4246870061"/>
                    </a:ext>
                  </a:extLst>
                </a:gridCol>
                <a:gridCol w="3852333">
                  <a:extLst>
                    <a:ext uri="{9D8B030D-6E8A-4147-A177-3AD203B41FA5}">
                      <a16:colId xmlns:a16="http://schemas.microsoft.com/office/drawing/2014/main" val="2118832177"/>
                    </a:ext>
                  </a:extLst>
                </a:gridCol>
              </a:tblGrid>
              <a:tr h="2190750">
                <a:tc>
                  <a:txBody>
                    <a:bodyPr/>
                    <a:lstStyle/>
                    <a:p>
                      <a:pPr algn="ctr"/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1 800 </a:t>
                      </a:r>
                    </a:p>
                    <a:p>
                      <a:pPr algn="ctr"/>
                      <a:r>
                        <a:rPr lang="fr-FR" sz="1800" b="1" dirty="0">
                          <a:solidFill>
                            <a:srgbClr val="660066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startups</a:t>
                      </a:r>
                      <a:endParaRPr lang="fr-FR" sz="1800" dirty="0">
                        <a:solidFill>
                          <a:srgbClr val="660066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146</a:t>
                      </a:r>
                    </a:p>
                    <a:p>
                      <a:pPr algn="ctr"/>
                      <a:r>
                        <a:rPr lang="fr-FR" sz="1800" b="1" dirty="0">
                          <a:solidFill>
                            <a:srgbClr val="660066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nationalités représentées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30</a:t>
                      </a:r>
                      <a:r>
                        <a:rPr lang="fr-FR" sz="4800" b="1" dirty="0">
                          <a:solidFill>
                            <a:srgbClr val="DE104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 </a:t>
                      </a:r>
                    </a:p>
                    <a:p>
                      <a:pPr algn="ctr"/>
                      <a:r>
                        <a:rPr lang="fr-FR" sz="1800" b="1" dirty="0">
                          <a:solidFill>
                            <a:srgbClr val="660066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pays présents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580396"/>
                  </a:ext>
                </a:extLst>
              </a:tr>
              <a:tr h="2190750">
                <a:tc>
                  <a:txBody>
                    <a:bodyPr/>
                    <a:lstStyle/>
                    <a:p>
                      <a:pPr algn="ctr"/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91 000 </a:t>
                      </a:r>
                    </a:p>
                    <a:p>
                      <a:pPr algn="ctr"/>
                      <a:r>
                        <a:rPr lang="fr-FR" sz="1800" b="1" dirty="0">
                          <a:solidFill>
                            <a:srgbClr val="660066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visiteurs physiques</a:t>
                      </a:r>
                      <a:endParaRPr lang="fr-FR" sz="1800" dirty="0">
                        <a:solidFill>
                          <a:srgbClr val="660066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algn="ctr"/>
                      <a:endParaRPr lang="fr-FR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300 000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>
                          <a:solidFill>
                            <a:srgbClr val="660066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visiteurs en ligne</a:t>
                      </a:r>
                      <a:endParaRPr lang="fr-FR" sz="1800" dirty="0">
                        <a:solidFill>
                          <a:srgbClr val="660066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algn="ctr"/>
                      <a:endParaRPr lang="fr-FR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8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3</a:t>
                      </a:r>
                      <a:r>
                        <a:rPr lang="fr-FR" sz="48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 milliards</a:t>
                      </a:r>
                      <a:endParaRPr lang="fr-FR" sz="48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  <a:p>
                      <a:pPr algn="ctr"/>
                      <a:r>
                        <a:rPr lang="fr-FR" sz="1800" b="1" dirty="0">
                          <a:solidFill>
                            <a:srgbClr val="660066"/>
                          </a:solidFill>
                          <a:effectLst/>
                          <a:latin typeface="Poppins" panose="00000500000000000000" pitchFamily="2" charset="0"/>
                          <a:ea typeface="Times New Roman" panose="02020603050405020304" pitchFamily="18" charset="0"/>
                          <a:cs typeface="Poppins" panose="00000500000000000000" pitchFamily="2" charset="0"/>
                        </a:rPr>
                        <a:t>vues sur les réseaux sociaux</a:t>
                      </a:r>
                      <a:endParaRPr lang="fr-FR" sz="1800" dirty="0">
                        <a:solidFill>
                          <a:srgbClr val="660066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algn="ctr"/>
                      <a:endParaRPr lang="fr-FR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42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68BC00-D432-40E2-BE10-1B3E451B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Métavers et Réalité Virtuelle</a:t>
            </a:r>
          </a:p>
        </p:txBody>
      </p:sp>
      <p:pic>
        <p:nvPicPr>
          <p:cNvPr id="29" name="Picture 2" descr="Vivatech 2022 Logos">
            <a:extLst>
              <a:ext uri="{FF2B5EF4-FFF2-40B4-BE49-F238E27FC236}">
                <a16:creationId xmlns:a16="http://schemas.microsoft.com/office/drawing/2014/main" id="{697AD005-7F6D-432D-B569-40B1640F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40091F-9AFD-4782-8AFC-37B5B6196F9A}"/>
              </a:ext>
            </a:extLst>
          </p:cNvPr>
          <p:cNvSpPr/>
          <p:nvPr/>
        </p:nvSpPr>
        <p:spPr>
          <a:xfrm>
            <a:off x="1069063" y="1281771"/>
            <a:ext cx="10080000" cy="180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Poppins" panose="00000500000000000000" pitchFamily="2" charset="0"/>
                <a:cs typeface="Poppins" panose="00000500000000000000" pitchFamily="2" charset="0"/>
              </a:rPr>
              <a:t>Un métavers unique : plusieurs mondes virtuels interconnectés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Poppins" panose="00000500000000000000" pitchFamily="2" charset="0"/>
                <a:cs typeface="Poppins" panose="00000500000000000000" pitchFamily="2" charset="0"/>
              </a:rPr>
              <a:t>110 milliards de dollars investi dans le métavers en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Poppins" panose="00000500000000000000" pitchFamily="2" charset="0"/>
                <a:cs typeface="Poppins" panose="00000500000000000000" pitchFamily="2" charset="0"/>
              </a:rPr>
              <a:t>5 billions de dollars de potentiel à l’horizon 2030</a:t>
            </a:r>
          </a:p>
          <a:p>
            <a:pPr algn="r"/>
            <a:endParaRPr lang="fr-FR" sz="2000" i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Présentation - McKinsey</a:t>
            </a:r>
          </a:p>
        </p:txBody>
      </p:sp>
      <p:pic>
        <p:nvPicPr>
          <p:cNvPr id="2050" name="Picture 2" descr="Horizon Workrooms for VR Remote Collaboration | Meta">
            <a:extLst>
              <a:ext uri="{FF2B5EF4-FFF2-40B4-BE49-F238E27FC236}">
                <a16:creationId xmlns:a16="http://schemas.microsoft.com/office/drawing/2014/main" id="{1CB8B5E2-D687-407D-8B58-5185AED7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86" y="34290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5DB06DD0-6652-48E4-B405-214A65C51191}"/>
              </a:ext>
            </a:extLst>
          </p:cNvPr>
          <p:cNvGrpSpPr/>
          <p:nvPr/>
        </p:nvGrpSpPr>
        <p:grpSpPr>
          <a:xfrm>
            <a:off x="853567" y="5337133"/>
            <a:ext cx="3135374" cy="369332"/>
            <a:chOff x="842681" y="5337133"/>
            <a:chExt cx="3135374" cy="369332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FD6D3EB-BBE0-46BC-B0EE-667A4406FE33}"/>
                </a:ext>
              </a:extLst>
            </p:cNvPr>
            <p:cNvSpPr txBox="1"/>
            <p:nvPr/>
          </p:nvSpPr>
          <p:spPr>
            <a:xfrm>
              <a:off x="842681" y="5337133"/>
              <a:ext cx="207417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fr-FR" b="1" dirty="0">
                  <a:latin typeface="Poppins" panose="00000500000000000000" pitchFamily="2" charset="0"/>
                  <a:cs typeface="Poppins" panose="00000500000000000000" pitchFamily="2" charset="0"/>
                </a:rPr>
                <a:t>   </a:t>
              </a:r>
              <a:r>
                <a:rPr lang="fr-FR" b="1" dirty="0" err="1">
                  <a:latin typeface="Poppins" panose="00000500000000000000" pitchFamily="2" charset="0"/>
                  <a:cs typeface="Poppins" panose="00000500000000000000" pitchFamily="2" charset="0"/>
                </a:rPr>
                <a:t>Workrooms</a:t>
              </a:r>
              <a:r>
                <a:rPr lang="fr-FR" dirty="0">
                  <a:latin typeface="Poppins" panose="00000500000000000000" pitchFamily="2" charset="0"/>
                  <a:cs typeface="Poppins" panose="00000500000000000000" pitchFamily="2" charset="0"/>
                </a:rPr>
                <a:t> par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A93B42C-8F69-4DD0-B7BD-516E347A6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5969" y="5381141"/>
              <a:ext cx="107208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Open Mind, pour développer ses compétences professionnelles">
            <a:extLst>
              <a:ext uri="{FF2B5EF4-FFF2-40B4-BE49-F238E27FC236}">
                <a16:creationId xmlns:a16="http://schemas.microsoft.com/office/drawing/2014/main" id="{5BA7D3DF-F06A-4AC4-B9D5-8EC331FA0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r="12306"/>
          <a:stretch/>
        </p:blipFill>
        <p:spPr bwMode="auto">
          <a:xfrm>
            <a:off x="8553617" y="3439021"/>
            <a:ext cx="2286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70CDEED3-193E-4F46-A33F-6AEDA7326F18}"/>
              </a:ext>
            </a:extLst>
          </p:cNvPr>
          <p:cNvSpPr txBox="1"/>
          <p:nvPr/>
        </p:nvSpPr>
        <p:spPr>
          <a:xfrm>
            <a:off x="666959" y="5743649"/>
            <a:ext cx="365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Outil de collaboration virtuelle déjà utilisé en interne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1B40F01-902B-443B-9CD7-C1B63A47E584}"/>
              </a:ext>
            </a:extLst>
          </p:cNvPr>
          <p:cNvSpPr txBox="1"/>
          <p:nvPr/>
        </p:nvSpPr>
        <p:spPr>
          <a:xfrm>
            <a:off x="7868193" y="5750853"/>
            <a:ext cx="365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Réalité virtuelle et neuroscience au service du business coaching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F8CBF57-959B-4787-BD21-9E2A1290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01" y="3439021"/>
            <a:ext cx="2676524" cy="160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9729AB2F-5633-4070-8755-A4D2F50C01B1}"/>
              </a:ext>
            </a:extLst>
          </p:cNvPr>
          <p:cNvSpPr txBox="1"/>
          <p:nvPr/>
        </p:nvSpPr>
        <p:spPr>
          <a:xfrm>
            <a:off x="5711086" y="5332094"/>
            <a:ext cx="7696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BUGA!</a:t>
            </a:r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1BDA123-CC18-48D2-BBF3-E283E08B3B3E}"/>
              </a:ext>
            </a:extLst>
          </p:cNvPr>
          <p:cNvSpPr txBox="1"/>
          <p:nvPr/>
        </p:nvSpPr>
        <p:spPr>
          <a:xfrm>
            <a:off x="4276660" y="5750852"/>
            <a:ext cx="365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Monde virtuel pour des événements plus ludique</a:t>
            </a:r>
          </a:p>
        </p:txBody>
      </p:sp>
      <p:pic>
        <p:nvPicPr>
          <p:cNvPr id="2062" name="Picture 14" descr="Revoir le webinaire - RH, crise et business !">
            <a:extLst>
              <a:ext uri="{FF2B5EF4-FFF2-40B4-BE49-F238E27FC236}">
                <a16:creationId xmlns:a16="http://schemas.microsoft.com/office/drawing/2014/main" id="{9F30ABBD-5614-4FC8-9C43-BC155AA8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705" y="4799571"/>
            <a:ext cx="1163139" cy="11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1" name="Groupe 2050">
            <a:extLst>
              <a:ext uri="{FF2B5EF4-FFF2-40B4-BE49-F238E27FC236}">
                <a16:creationId xmlns:a16="http://schemas.microsoft.com/office/drawing/2014/main" id="{FD58B401-B136-4E23-A4CD-6CA374F713DF}"/>
              </a:ext>
            </a:extLst>
          </p:cNvPr>
          <p:cNvGrpSpPr/>
          <p:nvPr/>
        </p:nvGrpSpPr>
        <p:grpSpPr>
          <a:xfrm>
            <a:off x="7260208" y="3229542"/>
            <a:ext cx="540000" cy="540000"/>
            <a:chOff x="11234057" y="3439021"/>
            <a:chExt cx="540000" cy="540000"/>
          </a:xfrm>
        </p:grpSpPr>
        <p:sp>
          <p:nvSpPr>
            <p:cNvPr id="2048" name="Ellipse 2047">
              <a:extLst>
                <a:ext uri="{FF2B5EF4-FFF2-40B4-BE49-F238E27FC236}">
                  <a16:creationId xmlns:a16="http://schemas.microsoft.com/office/drawing/2014/main" id="{E76CBC20-6AC0-42F5-B7BB-03ABAE190924}"/>
                </a:ext>
              </a:extLst>
            </p:cNvPr>
            <p:cNvSpPr/>
            <p:nvPr/>
          </p:nvSpPr>
          <p:spPr>
            <a:xfrm>
              <a:off x="11234057" y="3439021"/>
              <a:ext cx="540000" cy="540000"/>
            </a:xfrm>
            <a:prstGeom prst="ellipse">
              <a:avLst/>
            </a:prstGeom>
            <a:gradFill>
              <a:gsLst>
                <a:gs pos="0">
                  <a:srgbClr val="FFC600"/>
                </a:gs>
                <a:gs pos="54000">
                  <a:srgbClr val="E51A11"/>
                </a:gs>
                <a:gs pos="100000">
                  <a:srgbClr val="D5047E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49" name="ZoneTexte 2048">
              <a:extLst>
                <a:ext uri="{FF2B5EF4-FFF2-40B4-BE49-F238E27FC236}">
                  <a16:creationId xmlns:a16="http://schemas.microsoft.com/office/drawing/2014/main" id="{67ACCB19-C4D5-46E1-A90B-22D25F139C55}"/>
                </a:ext>
              </a:extLst>
            </p:cNvPr>
            <p:cNvSpPr txBox="1"/>
            <p:nvPr/>
          </p:nvSpPr>
          <p:spPr>
            <a:xfrm>
              <a:off x="11251956" y="3533082"/>
              <a:ext cx="503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RH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C13A965-E12A-492C-AD1E-864B296BB6FD}"/>
              </a:ext>
            </a:extLst>
          </p:cNvPr>
          <p:cNvGrpSpPr/>
          <p:nvPr/>
        </p:nvGrpSpPr>
        <p:grpSpPr>
          <a:xfrm>
            <a:off x="10866000" y="3169021"/>
            <a:ext cx="540000" cy="540000"/>
            <a:chOff x="11234057" y="3439021"/>
            <a:chExt cx="540000" cy="54000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319A179-FE09-4520-B46A-A95998885FCF}"/>
                </a:ext>
              </a:extLst>
            </p:cNvPr>
            <p:cNvSpPr/>
            <p:nvPr/>
          </p:nvSpPr>
          <p:spPr>
            <a:xfrm>
              <a:off x="11234057" y="3439021"/>
              <a:ext cx="540000" cy="540000"/>
            </a:xfrm>
            <a:prstGeom prst="ellipse">
              <a:avLst/>
            </a:prstGeom>
            <a:gradFill>
              <a:gsLst>
                <a:gs pos="0">
                  <a:srgbClr val="FFC600"/>
                </a:gs>
                <a:gs pos="54000">
                  <a:srgbClr val="E51A11"/>
                </a:gs>
                <a:gs pos="100000">
                  <a:srgbClr val="D5047E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B8E4D9A-1AA3-4B13-85A5-2A4F9F7E0B89}"/>
                </a:ext>
              </a:extLst>
            </p:cNvPr>
            <p:cNvSpPr txBox="1"/>
            <p:nvPr/>
          </p:nvSpPr>
          <p:spPr>
            <a:xfrm>
              <a:off x="11251956" y="3533082"/>
              <a:ext cx="503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88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60C7D8-1277-4762-B21D-FF30801B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720000"/>
          </a:xfrm>
        </p:spPr>
        <p:txBody>
          <a:bodyPr/>
          <a:lstStyle/>
          <a:p>
            <a:r>
              <a:rPr lang="fr-FR" dirty="0"/>
              <a:t>Métavers et Réalité Virtuelle</a:t>
            </a:r>
          </a:p>
        </p:txBody>
      </p:sp>
      <p:pic>
        <p:nvPicPr>
          <p:cNvPr id="5" name="Picture 2" descr="Vivatech 2022 Logos">
            <a:extLst>
              <a:ext uri="{FF2B5EF4-FFF2-40B4-BE49-F238E27FC236}">
                <a16:creationId xmlns:a16="http://schemas.microsoft.com/office/drawing/2014/main" id="{C4FBE2D7-2CF3-49F7-8BA9-723FA82A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2DC983-6DBC-40D2-882D-478269E5940A}"/>
              </a:ext>
            </a:extLst>
          </p:cNvPr>
          <p:cNvSpPr/>
          <p:nvPr/>
        </p:nvSpPr>
        <p:spPr>
          <a:xfrm>
            <a:off x="1069063" y="1286126"/>
            <a:ext cx="10080000" cy="54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>
                <a:latin typeface="Poppins" panose="00000500000000000000" pitchFamily="2" charset="0"/>
                <a:cs typeface="Poppins" panose="00000500000000000000" pitchFamily="2" charset="0"/>
              </a:rPr>
              <a:t>L’analyse McKinsey en avant-première (1/2)</a:t>
            </a:r>
            <a:endParaRPr lang="fr-FR" sz="2000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779734-C684-4FED-A153-65706C20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00" y="2502497"/>
            <a:ext cx="5993360" cy="324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D966000-2582-4CB9-B9C5-8DEE48B29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876" y="2502497"/>
            <a:ext cx="5462124" cy="3240000"/>
          </a:xfrm>
          <a:prstGeom prst="rect">
            <a:avLst/>
          </a:prstGeom>
        </p:spPr>
      </p:pic>
      <p:pic>
        <p:nvPicPr>
          <p:cNvPr id="7" name="Graphique 6" descr="Loupe avec un remplissage uni">
            <a:extLst>
              <a:ext uri="{FF2B5EF4-FFF2-40B4-BE49-F238E27FC236}">
                <a16:creationId xmlns:a16="http://schemas.microsoft.com/office/drawing/2014/main" id="{AAA7D5CC-78C2-4CA0-AE7A-DE3FC8049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8537" y="11155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0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60C7D8-1277-4762-B21D-FF30801B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720000"/>
          </a:xfrm>
        </p:spPr>
        <p:txBody>
          <a:bodyPr/>
          <a:lstStyle/>
          <a:p>
            <a:r>
              <a:rPr lang="fr-FR" dirty="0"/>
              <a:t>Métavers et Réalité Virtuelle</a:t>
            </a:r>
          </a:p>
        </p:txBody>
      </p:sp>
      <p:pic>
        <p:nvPicPr>
          <p:cNvPr id="5" name="Picture 2" descr="Vivatech 2022 Logos">
            <a:extLst>
              <a:ext uri="{FF2B5EF4-FFF2-40B4-BE49-F238E27FC236}">
                <a16:creationId xmlns:a16="http://schemas.microsoft.com/office/drawing/2014/main" id="{C4FBE2D7-2CF3-49F7-8BA9-723FA82A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2DC983-6DBC-40D2-882D-478269E5940A}"/>
              </a:ext>
            </a:extLst>
          </p:cNvPr>
          <p:cNvSpPr/>
          <p:nvPr/>
        </p:nvSpPr>
        <p:spPr>
          <a:xfrm>
            <a:off x="1069061" y="1286126"/>
            <a:ext cx="10080000" cy="54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>
                <a:latin typeface="Poppins" panose="00000500000000000000" pitchFamily="2" charset="0"/>
                <a:cs typeface="Poppins" panose="00000500000000000000" pitchFamily="2" charset="0"/>
              </a:rPr>
              <a:t>L’analyse McKinsey en avant-première (2/2)</a:t>
            </a:r>
            <a:endParaRPr lang="fr-FR" sz="2000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57840-B777-4491-B7F5-3EA118F1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468" y="2002269"/>
            <a:ext cx="7305675" cy="44904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AD8FD0-2C47-448E-A748-93422FFB3981}"/>
              </a:ext>
            </a:extLst>
          </p:cNvPr>
          <p:cNvSpPr/>
          <p:nvPr/>
        </p:nvSpPr>
        <p:spPr>
          <a:xfrm rot="21540000">
            <a:off x="2451217" y="4470525"/>
            <a:ext cx="6636424" cy="279151"/>
          </a:xfrm>
          <a:prstGeom prst="rect">
            <a:avLst/>
          </a:prstGeom>
          <a:noFill/>
          <a:ln w="57150">
            <a:solidFill>
              <a:srgbClr val="DE1041"/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948DC0-8BCE-498E-9D7F-CBBD1A99C033}"/>
              </a:ext>
            </a:extLst>
          </p:cNvPr>
          <p:cNvSpPr txBox="1"/>
          <p:nvPr/>
        </p:nvSpPr>
        <p:spPr>
          <a:xfrm>
            <a:off x="9507633" y="3843674"/>
            <a:ext cx="1628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DE104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secteur financier est jugé parmi les utilisateurs moyens du métavers</a:t>
            </a:r>
          </a:p>
        </p:txBody>
      </p:sp>
      <p:pic>
        <p:nvPicPr>
          <p:cNvPr id="8" name="Graphique 7" descr="Loupe avec un remplissage uni">
            <a:extLst>
              <a:ext uri="{FF2B5EF4-FFF2-40B4-BE49-F238E27FC236}">
                <a16:creationId xmlns:a16="http://schemas.microsoft.com/office/drawing/2014/main" id="{5F6BEDCE-2F54-4E43-BFC4-10F3CF29D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8537" y="11155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8E5A3-64E1-4735-91B2-664027F9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Blockchain, Crypto et NFT</a:t>
            </a:r>
          </a:p>
        </p:txBody>
      </p:sp>
      <p:pic>
        <p:nvPicPr>
          <p:cNvPr id="4" name="Picture 2" descr="Vivatech 2022 Logos">
            <a:extLst>
              <a:ext uri="{FF2B5EF4-FFF2-40B4-BE49-F238E27FC236}">
                <a16:creationId xmlns:a16="http://schemas.microsoft.com/office/drawing/2014/main" id="{113040F0-640C-431B-A862-292A9A60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thereum - Cryptopress">
            <a:extLst>
              <a:ext uri="{FF2B5EF4-FFF2-40B4-BE49-F238E27FC236}">
                <a16:creationId xmlns:a16="http://schemas.microsoft.com/office/drawing/2014/main" id="{E2D6EF3F-F01B-4405-895B-1479CB0D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" y="1293495"/>
            <a:ext cx="28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EBCCD07-A22B-402E-B927-9E7AC8A567B6}"/>
              </a:ext>
            </a:extLst>
          </p:cNvPr>
          <p:cNvSpPr txBox="1"/>
          <p:nvPr/>
        </p:nvSpPr>
        <p:spPr>
          <a:xfrm>
            <a:off x="1059180" y="2013495"/>
            <a:ext cx="2880000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Switch vers le Proof of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Stake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, une alternative écologique au Mining, effectué avec succès sur le réseau de test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Ropsten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76" name="Picture 4" descr="Binance continues to be in a state of flux as it shuts shop in Norway">
            <a:extLst>
              <a:ext uri="{FF2B5EF4-FFF2-40B4-BE49-F238E27FC236}">
                <a16:creationId xmlns:a16="http://schemas.microsoft.com/office/drawing/2014/main" id="{F242192F-28D7-40D7-9CA0-CE2E5017A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9" b="37369"/>
          <a:stretch/>
        </p:blipFill>
        <p:spPr bwMode="auto">
          <a:xfrm>
            <a:off x="4665835" y="1280432"/>
            <a:ext cx="2880000" cy="4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A1AF8A7-6BEE-4298-A5F3-E3A24A9B8E06}"/>
              </a:ext>
            </a:extLst>
          </p:cNvPr>
          <p:cNvSpPr txBox="1"/>
          <p:nvPr/>
        </p:nvSpPr>
        <p:spPr>
          <a:xfrm>
            <a:off x="4665835" y="1995086"/>
            <a:ext cx="2880000" cy="20621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Binance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Pay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: service B2B de paiement avec cryptomonnaie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BNB Chain : blockchain interopérable avec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Ethereum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Marketplace NFT pour concurrencer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OpenSea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78" name="Picture 6" descr="Luxury Jeweller Bulgari To Release NFT Of Its Exclusive Timepiece">
            <a:extLst>
              <a:ext uri="{FF2B5EF4-FFF2-40B4-BE49-F238E27FC236}">
                <a16:creationId xmlns:a16="http://schemas.microsoft.com/office/drawing/2014/main" id="{CA99FE69-E71D-48F0-9ED2-CFBC1E32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94" y="4360842"/>
            <a:ext cx="1584737" cy="19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41F70C2-D56C-4514-AF68-BD50387E5D3E}"/>
              </a:ext>
            </a:extLst>
          </p:cNvPr>
          <p:cNvSpPr txBox="1"/>
          <p:nvPr/>
        </p:nvSpPr>
        <p:spPr>
          <a:xfrm>
            <a:off x="1059180" y="5016992"/>
            <a:ext cx="1584737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Montre Bulgari avec QR code du NFT appartenant au propriétaire</a:t>
            </a:r>
          </a:p>
        </p:txBody>
      </p:sp>
      <p:pic>
        <p:nvPicPr>
          <p:cNvPr id="3080" name="Picture 8" descr="LVMH – Logos Download">
            <a:extLst>
              <a:ext uri="{FF2B5EF4-FFF2-40B4-BE49-F238E27FC236}">
                <a16:creationId xmlns:a16="http://schemas.microsoft.com/office/drawing/2014/main" id="{E4C49486-7E7A-4F3F-8207-B18FC5505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28" y="4455066"/>
            <a:ext cx="1664512" cy="4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4DCC256-07D3-4B44-82F0-A52E019EE56E}"/>
              </a:ext>
            </a:extLst>
          </p:cNvPr>
          <p:cNvSpPr txBox="1"/>
          <p:nvPr/>
        </p:nvSpPr>
        <p:spPr>
          <a:xfrm>
            <a:off x="8272490" y="1995086"/>
            <a:ext cx="288000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Le gouvernement estonien, fort d’un système d’identité numérique généralisé, utilise la blockchain privée pour sécuriser différents registres publics : santé, propriété, business, etc.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90CE3B4-59DD-4736-8875-6A4FB4FE0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3" b="35213"/>
          <a:stretch/>
        </p:blipFill>
        <p:spPr bwMode="auto">
          <a:xfrm>
            <a:off x="8511720" y="1280432"/>
            <a:ext cx="2362200" cy="52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122F47-96CD-461C-8A2C-146F33D66E69}"/>
              </a:ext>
            </a:extLst>
          </p:cNvPr>
          <p:cNvSpPr/>
          <p:nvPr/>
        </p:nvSpPr>
        <p:spPr>
          <a:xfrm>
            <a:off x="4664614" y="4167052"/>
            <a:ext cx="6480000" cy="216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Dans le domaine artistique, les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permettent de systématiser des droits d’auteurs, mais aussi de composer des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de clips musicaux pour en créer de nouveaux tout en gardant la filiation</a:t>
            </a:r>
          </a:p>
          <a:p>
            <a:pPr algn="ctr"/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Panel - How do </a:t>
            </a:r>
            <a:r>
              <a:rPr lang="fr-FR" sz="2000" i="1" dirty="0" err="1">
                <a:latin typeface="Poppins" panose="00000500000000000000" pitchFamily="2" charset="0"/>
                <a:cs typeface="Poppins" panose="00000500000000000000" pitchFamily="2" charset="0"/>
              </a:rPr>
              <a:t>NFTs</a:t>
            </a:r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i="1" dirty="0" err="1">
                <a:latin typeface="Poppins" panose="00000500000000000000" pitchFamily="2" charset="0"/>
                <a:cs typeface="Poppins" panose="00000500000000000000" pitchFamily="2" charset="0"/>
              </a:rPr>
              <a:t>unlock</a:t>
            </a:r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292137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6E6B3BDF-BBF8-4D42-889C-C13F6E79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99" y="1068134"/>
            <a:ext cx="1321401" cy="11248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D3D2CD-5FB8-4290-AB19-6522522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Intelligence Artificielle et Machine Learning</a:t>
            </a:r>
          </a:p>
        </p:txBody>
      </p:sp>
      <p:pic>
        <p:nvPicPr>
          <p:cNvPr id="13" name="Picture 2" descr="Vivatech 2022 Logos">
            <a:extLst>
              <a:ext uri="{FF2B5EF4-FFF2-40B4-BE49-F238E27FC236}">
                <a16:creationId xmlns:a16="http://schemas.microsoft.com/office/drawing/2014/main" id="{6587F393-A3C4-4039-B957-EDAE0871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C02F5D-6208-4CEF-A644-F72C2051CF9F}"/>
              </a:ext>
            </a:extLst>
          </p:cNvPr>
          <p:cNvSpPr/>
          <p:nvPr/>
        </p:nvSpPr>
        <p:spPr>
          <a:xfrm>
            <a:off x="336000" y="4883078"/>
            <a:ext cx="11520000" cy="180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Les prochaines années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connaîteront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l’essor de modèles multimodaux (combinant images, voix et textes)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Les approches actuelles, malgré leurs résultats impressionnants (GPT-3, DALL-E) ne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permettrant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pas une intelligence pseudo-humaine car elles manquent de raisonnement</a:t>
            </a:r>
          </a:p>
          <a:p>
            <a:pPr algn="r"/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Conversation – Yann </a:t>
            </a:r>
            <a:r>
              <a:rPr lang="fr-FR" sz="2000" i="1" dirty="0" err="1">
                <a:latin typeface="Poppins" panose="00000500000000000000" pitchFamily="2" charset="0"/>
                <a:cs typeface="Poppins" panose="00000500000000000000" pitchFamily="2" charset="0"/>
              </a:rPr>
              <a:t>LeCun</a:t>
            </a:r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 (Meta)</a:t>
            </a:r>
          </a:p>
        </p:txBody>
      </p:sp>
      <p:pic>
        <p:nvPicPr>
          <p:cNvPr id="14" name="Picture 4" descr="BNP Paribas dans le monde - Page 74 | BNP Paribas - Rapport intégré 2020">
            <a:extLst>
              <a:ext uri="{FF2B5EF4-FFF2-40B4-BE49-F238E27FC236}">
                <a16:creationId xmlns:a16="http://schemas.microsoft.com/office/drawing/2014/main" id="{E28689C7-EB5B-450B-A9FA-1B0D14F7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4" y="913063"/>
            <a:ext cx="27689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B4DEF68-A624-493F-B210-A3831DDE7A3D}"/>
              </a:ext>
            </a:extLst>
          </p:cNvPr>
          <p:cNvSpPr txBox="1"/>
          <p:nvPr/>
        </p:nvSpPr>
        <p:spPr>
          <a:xfrm>
            <a:off x="349053" y="1576235"/>
            <a:ext cx="3582857" cy="3262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450 cas d’usage de l’IA ont été identifiés pour être développés via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lab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interne ou en partenariat avec des startups</a:t>
            </a:r>
          </a:p>
          <a:p>
            <a:pPr algn="just"/>
            <a:endParaRPr lang="fr-F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fr-FR" sz="1400" b="1" dirty="0">
                <a:latin typeface="Poppins" panose="00000500000000000000" pitchFamily="2" charset="0"/>
                <a:cs typeface="Poppins" panose="00000500000000000000" pitchFamily="2" charset="0"/>
              </a:rPr>
              <a:t>Quelques cas d’usages</a:t>
            </a:r>
            <a:endParaRPr lang="fr-FR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 err="1">
                <a:latin typeface="Poppins" panose="00000500000000000000" pitchFamily="2" charset="0"/>
                <a:cs typeface="Poppins" panose="00000500000000000000" pitchFamily="2" charset="0"/>
              </a:rPr>
              <a:t>Callbot</a:t>
            </a:r>
            <a:r>
              <a:rPr lang="fr-FR" sz="1400" dirty="0">
                <a:latin typeface="Poppins" panose="00000500000000000000" pitchFamily="2" charset="0"/>
                <a:cs typeface="Poppins" panose="00000500000000000000" pitchFamily="2" charset="0"/>
              </a:rPr>
              <a:t> en collaboration avec la startup </a:t>
            </a:r>
            <a:r>
              <a:rPr lang="fr-FR" sz="1400" dirty="0" err="1">
                <a:latin typeface="Poppins" panose="00000500000000000000" pitchFamily="2" charset="0"/>
                <a:cs typeface="Poppins" panose="00000500000000000000" pitchFamily="2" charset="0"/>
              </a:rPr>
              <a:t>Zaion</a:t>
            </a:r>
            <a:endParaRPr lang="fr-FR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Poppins" panose="00000500000000000000" pitchFamily="2" charset="0"/>
                <a:cs typeface="Poppins" panose="00000500000000000000" pitchFamily="2" charset="0"/>
              </a:rPr>
              <a:t>OCR intelligent pour l’ouverture de comptes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Poppins" panose="00000500000000000000" pitchFamily="2" charset="0"/>
                <a:cs typeface="Poppins" panose="00000500000000000000" pitchFamily="2" charset="0"/>
              </a:rPr>
              <a:t>Automatisation du traitement des réclamations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Poppins" panose="00000500000000000000" pitchFamily="2" charset="0"/>
                <a:cs typeface="Poppins" panose="00000500000000000000" pitchFamily="2" charset="0"/>
              </a:rPr>
              <a:t>Aide à la décision pour un octroi de financement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DDD294-0CBF-4018-A16D-F585DBB214FF}"/>
              </a:ext>
            </a:extLst>
          </p:cNvPr>
          <p:cNvSpPr txBox="1"/>
          <p:nvPr/>
        </p:nvSpPr>
        <p:spPr>
          <a:xfrm>
            <a:off x="8817819" y="3120164"/>
            <a:ext cx="2880000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Accélération du processus de contractualisation : rédaction automatisée des contrats, optimisation des étapes pré-signature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B655A30-CF8C-4D82-A46B-BEB55304A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37" y="2621829"/>
            <a:ext cx="1568163" cy="54306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2752DDA-31DD-4705-850B-03A67EDAAB98}"/>
              </a:ext>
            </a:extLst>
          </p:cNvPr>
          <p:cNvSpPr txBox="1"/>
          <p:nvPr/>
        </p:nvSpPr>
        <p:spPr>
          <a:xfrm>
            <a:off x="4934864" y="2154392"/>
            <a:ext cx="2880000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Mise en place d’une digital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factory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pour accélérer les différents business du groupes : 10% avec du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supervised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learning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et 20% avec du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deep</a:t>
            </a:r>
            <a:r>
              <a:rPr lang="fr-FR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600" dirty="0" err="1">
                <a:latin typeface="Poppins" panose="00000500000000000000" pitchFamily="2" charset="0"/>
                <a:cs typeface="Poppins" panose="00000500000000000000" pitchFamily="2" charset="0"/>
              </a:rPr>
              <a:t>learning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9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nofi - Home | Facebook">
            <a:extLst>
              <a:ext uri="{FF2B5EF4-FFF2-40B4-BE49-F238E27FC236}">
                <a16:creationId xmlns:a16="http://schemas.microsoft.com/office/drawing/2014/main" id="{8C895C72-DEF9-4874-9D0E-4AD91A665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6" b="31258"/>
          <a:stretch/>
        </p:blipFill>
        <p:spPr bwMode="auto">
          <a:xfrm>
            <a:off x="351881" y="1330819"/>
            <a:ext cx="214312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d-359D8BB2-D13E-4FB3-8C55-E76976B1604C">
            <a:extLst>
              <a:ext uri="{FF2B5EF4-FFF2-40B4-BE49-F238E27FC236}">
                <a16:creationId xmlns:a16="http://schemas.microsoft.com/office/drawing/2014/main" id="{E5102B4D-FC4D-4794-AC40-0FD726F1A25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7" r="14616" b="21340"/>
          <a:stretch/>
        </p:blipFill>
        <p:spPr bwMode="auto">
          <a:xfrm>
            <a:off x="336000" y="2642456"/>
            <a:ext cx="3962865" cy="261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d-E34751DC-C41C-4FB3-822D-200E070EC86F">
            <a:extLst>
              <a:ext uri="{FF2B5EF4-FFF2-40B4-BE49-F238E27FC236}">
                <a16:creationId xmlns:a16="http://schemas.microsoft.com/office/drawing/2014/main" id="{C8FCB26B-AF91-40F1-8C58-4018F8D816F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6" r="6441" b="36564"/>
          <a:stretch/>
        </p:blipFill>
        <p:spPr bwMode="auto">
          <a:xfrm>
            <a:off x="4437289" y="3517045"/>
            <a:ext cx="3962865" cy="232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d-7236221C-48D3-421B-858E-7B122CD25BB1">
            <a:extLst>
              <a:ext uri="{FF2B5EF4-FFF2-40B4-BE49-F238E27FC236}">
                <a16:creationId xmlns:a16="http://schemas.microsoft.com/office/drawing/2014/main" id="{DA767ECD-C178-4603-9222-A2E6A345899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51" b="24096"/>
          <a:stretch/>
        </p:blipFill>
        <p:spPr bwMode="auto">
          <a:xfrm>
            <a:off x="8495036" y="4615117"/>
            <a:ext cx="3531436" cy="191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B3CCCD-736E-4B97-9313-1F1AE56A1791}"/>
              </a:ext>
            </a:extLst>
          </p:cNvPr>
          <p:cNvSpPr/>
          <p:nvPr/>
        </p:nvSpPr>
        <p:spPr>
          <a:xfrm>
            <a:off x="2508069" y="995904"/>
            <a:ext cx="9360000" cy="1440000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Pour mettre en œuvre sa stratégie AI-first, Sanofi s’est doté d’une plateforme centralisant l’accès aux données, sans les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colocaliser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, a harmonisé les outils utilisés par les data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scientists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et a recruté les meilleurs talents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6CAD2F55-783F-4D35-8969-78A36077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720000"/>
          </a:xfrm>
        </p:spPr>
        <p:txBody>
          <a:bodyPr/>
          <a:lstStyle/>
          <a:p>
            <a:r>
              <a:rPr lang="fr-FR" dirty="0"/>
              <a:t>Intelligence Artificielle et Machine Learning</a:t>
            </a:r>
          </a:p>
        </p:txBody>
      </p:sp>
      <p:pic>
        <p:nvPicPr>
          <p:cNvPr id="18" name="Picture 2" descr="Vivatech 2022 Logos">
            <a:extLst>
              <a:ext uri="{FF2B5EF4-FFF2-40B4-BE49-F238E27FC236}">
                <a16:creationId xmlns:a16="http://schemas.microsoft.com/office/drawing/2014/main" id="{C10C3662-EAC5-4B17-9E0B-AACE5768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6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3D2CD-5FB8-4290-AB19-65225225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Sustainability </a:t>
            </a:r>
            <a:r>
              <a:rPr lang="fr-FR" dirty="0"/>
              <a:t>: Le challenge d’aujourd’hui pour un demain meilleur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D87B2-DEAB-4197-8564-CFB522EBBB2A}"/>
              </a:ext>
            </a:extLst>
          </p:cNvPr>
          <p:cNvSpPr/>
          <p:nvPr/>
        </p:nvSpPr>
        <p:spPr>
          <a:xfrm>
            <a:off x="336000" y="1087644"/>
            <a:ext cx="11519999" cy="1622899"/>
          </a:xfrm>
          <a:prstGeom prst="rect">
            <a:avLst/>
          </a:prstGeom>
          <a:gradFill flip="none" rotWithShape="1">
            <a:gsLst>
              <a:gs pos="0">
                <a:srgbClr val="FFC600"/>
              </a:gs>
              <a:gs pos="54000">
                <a:srgbClr val="E51A11"/>
              </a:gs>
              <a:gs pos="100000">
                <a:srgbClr val="D5047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Les entreprises de demain, soit elles seront vertes, soit elle ne seront plus compétitives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Un nouveau rôle Chief Marketing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Officer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(CMO) se profile pour définir et mener une stratégie marketing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planet-friendly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r"/>
            <a:r>
              <a:rPr lang="fr-FR" sz="2000" i="1" dirty="0">
                <a:latin typeface="Poppins" panose="00000500000000000000" pitchFamily="2" charset="0"/>
                <a:cs typeface="Poppins" panose="00000500000000000000" pitchFamily="2" charset="0"/>
              </a:rPr>
              <a:t>Présentation - McKinsey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81F8F7-5202-4CF7-9F5A-BBF49EC8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38" y="3009222"/>
            <a:ext cx="5868494" cy="3600000"/>
          </a:xfrm>
          <a:prstGeom prst="rect">
            <a:avLst/>
          </a:prstGeom>
        </p:spPr>
      </p:pic>
      <p:pic>
        <p:nvPicPr>
          <p:cNvPr id="4099" name="id-AAB7334D-A8E1-4C68-9006-F275D11FBBD8" descr="Image.jpeg">
            <a:extLst>
              <a:ext uri="{FF2B5EF4-FFF2-40B4-BE49-F238E27FC236}">
                <a16:creationId xmlns:a16="http://schemas.microsoft.com/office/drawing/2014/main" id="{B46E5780-493E-4804-BE83-4DCDD784F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21802" r="9450" b="14686"/>
          <a:stretch/>
        </p:blipFill>
        <p:spPr bwMode="auto">
          <a:xfrm>
            <a:off x="6417612" y="3009222"/>
            <a:ext cx="5443876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Vivatech 2022 Logos">
            <a:extLst>
              <a:ext uri="{FF2B5EF4-FFF2-40B4-BE49-F238E27FC236}">
                <a16:creationId xmlns:a16="http://schemas.microsoft.com/office/drawing/2014/main" id="{88BB22AD-3521-4766-8F1B-A80E6F4C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03" y="108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537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XMLData TextToDisplay="RightsWATCHMark">3|AWB-GEN-DDSR|{00000000-0000-0000-0000-000000000000}</XMLData>
</file>

<file path=customXml/item2.xml><?xml version="1.0" encoding="utf-8"?>
<XMLData TextToDisplay="%CLASSIFICATIONDATETIME%">14:58 17/01/2022</XMLData>
</file>

<file path=customXml/item3.xml><?xml version="1.0" encoding="utf-8"?>
<XMLData TextToDisplay="%DOCUMENTGUID%">{00000000-0000-0000-0000-000000000000}</XMLData>
</file>

<file path=customXml/itemProps1.xml><?xml version="1.0" encoding="utf-8"?>
<ds:datastoreItem xmlns:ds="http://schemas.openxmlformats.org/officeDocument/2006/customXml" ds:itemID="{6E0AB308-3B87-4330-B94B-93D89ED9C16F}">
  <ds:schemaRefs/>
</ds:datastoreItem>
</file>

<file path=customXml/itemProps2.xml><?xml version="1.0" encoding="utf-8"?>
<ds:datastoreItem xmlns:ds="http://schemas.openxmlformats.org/officeDocument/2006/customXml" ds:itemID="{CA6D7451-90A1-40D8-8B33-035A3484135A}">
  <ds:schemaRefs/>
</ds:datastoreItem>
</file>

<file path=customXml/itemProps3.xml><?xml version="1.0" encoding="utf-8"?>
<ds:datastoreItem xmlns:ds="http://schemas.openxmlformats.org/officeDocument/2006/customXml" ds:itemID="{9A571159-FD8E-4B6C-A9A9-9393015452A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924</Words>
  <Application>Microsoft Office PowerPoint</Application>
  <PresentationFormat>Grand écran</PresentationFormat>
  <Paragraphs>103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Poppins</vt:lpstr>
      <vt:lpstr>Thème Office</vt:lpstr>
      <vt:lpstr>Présentation PowerPoint</vt:lpstr>
      <vt:lpstr>L’événement en chiffres</vt:lpstr>
      <vt:lpstr>Métavers et Réalité Virtuelle</vt:lpstr>
      <vt:lpstr>Métavers et Réalité Virtuelle</vt:lpstr>
      <vt:lpstr>Métavers et Réalité Virtuelle</vt:lpstr>
      <vt:lpstr>Blockchain, Crypto et NFT</vt:lpstr>
      <vt:lpstr>Intelligence Artificielle et Machine Learning</vt:lpstr>
      <vt:lpstr>Intelligence Artificielle et Machine Learning</vt:lpstr>
      <vt:lpstr>Sustainability : Le challenge d’aujourd’hui pour un demain meilleur</vt:lpstr>
      <vt:lpstr>La tech au service des talents</vt:lpstr>
      <vt:lpstr>AfricaTech Awards</vt:lpstr>
      <vt:lpstr>Des écosystèmes d’innovation autour des grands groupes</vt:lpstr>
      <vt:lpstr>Divers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 RHEDDANE AHMED</dc:creator>
  <cp:lastModifiedBy>EL RHEDDANE AHMED</cp:lastModifiedBy>
  <cp:revision>61</cp:revision>
  <dcterms:created xsi:type="dcterms:W3CDTF">2022-01-17T14:47:23Z</dcterms:created>
  <dcterms:modified xsi:type="dcterms:W3CDTF">2022-06-23T14:44:43Z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3|AWB-GEN-DDSR|{00000000-0000-0000-0000-000000000000}</vt:lpwstr>
  </property>
</Properties>
</file>